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9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D8D"/>
    <a:srgbClr val="044324"/>
    <a:srgbClr val="D9D9D9"/>
    <a:srgbClr val="2F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6415" autoAdjust="0"/>
  </p:normalViewPr>
  <p:slideViewPr>
    <p:cSldViewPr snapToGrid="0">
      <p:cViewPr varScale="1">
        <p:scale>
          <a:sx n="92" d="100"/>
          <a:sy n="92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D25BE2-275F-DB00-83AE-5944F14339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E02FE-18DE-150F-BD7F-3A50E1E32C8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DB18C7E-F00A-4277-921A-C9559DD6A581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9043E9-45B0-6985-53FE-AB6959784B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BE87B23-9B39-169B-5D5B-52D54CBF6F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2CBB8-7945-F74D-777E-1D5D32F373D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9CD2-7C2A-A48A-4D0C-F9B90C0E92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ACD16F6-2436-4A67-AFB0-1DF0360A13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7A1ED-CCB2-5C1E-120C-C8CBEE519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0C776-A181-B4E1-15A3-BB58CC9E62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Once you have your steering committee (2A) and 3B in place, you will need to request a chair in the semester in which you plan to defend.</a:t>
            </a:r>
          </a:p>
          <a:p>
            <a:pPr lvl="0"/>
            <a:endParaRPr lang="en-US"/>
          </a:p>
          <a:p>
            <a:pPr lvl="0"/>
            <a:r>
              <a:rPr lang="en-US"/>
              <a:t>Complete the 5B in consultation with your major professor and get it signed by the Department Chairperson</a:t>
            </a:r>
          </a:p>
          <a:p>
            <a:pPr lvl="0"/>
            <a:endParaRPr lang="en-US"/>
          </a:p>
          <a:p>
            <a:pPr lvl="0"/>
            <a:r>
              <a:rPr lang="en-US"/>
              <a:t>If we do not have your 3B on file, the request will be held up until we have your 3B.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 b="1"/>
              <a:t>How many of you still need chair assignments for this semester?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BAB60-D414-6A80-B01D-5CD4A4CEED4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C09C1F-E7B1-4A82-A376-9275D900D879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54F43-55BE-0893-703B-30AA6BF67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9EE7A-78AF-169E-6002-E8E00EBDAE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400"/>
              <a:t>While OIGS prefers all members of the graduate committee to be present during the defense,</a:t>
            </a:r>
          </a:p>
          <a:p>
            <a:pPr lvl="0"/>
            <a:r>
              <a:rPr lang="en-US" sz="2400"/>
              <a:t>members may participate via video conferencing or Skype if they cannot be on campus for the</a:t>
            </a:r>
          </a:p>
          <a:p>
            <a:pPr lvl="0"/>
            <a:r>
              <a:rPr lang="en-US" sz="2400"/>
              <a:t>defense.  </a:t>
            </a:r>
          </a:p>
          <a:p>
            <a:pPr lvl="0"/>
            <a:endParaRPr lang="en-US" sz="2400"/>
          </a:p>
          <a:p>
            <a:pPr lvl="0"/>
            <a:r>
              <a:rPr lang="en-US" sz="2400"/>
              <a:t>Students may not skype themselves in for the defense!</a:t>
            </a:r>
          </a:p>
          <a:p>
            <a:pPr lvl="0"/>
            <a:endParaRPr lang="en-US" sz="2400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35FD3-D1BB-F018-1CB5-E65E6E728A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844D2F-BC2A-4D54-B25E-E8240C3E7AC6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FFEF-162A-7997-7214-94E5A6E0FB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DCBF8-99B5-D7E6-58BE-017339E097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30F4-AB28-A943-0082-D974C364AA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E6820-E184-4B6B-A450-60A0204D5797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CDF7-C9D0-876E-303C-565638E82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DD3D2-0DFB-F6FE-4BBB-62A4D99D32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E99B5E-7CC5-4E65-B92E-C4E552F436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683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2286-3245-B687-5C55-B392BE730D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B1CE1-553A-28D6-70FF-BA8CDA527D7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965E-F8CA-EB14-D45B-C94CFCD97F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7EEAB1-1B00-4BEB-A316-681892EA80AE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8A6D4-6B21-DC27-0EC7-984C7332D5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0DB0-4891-ABFB-614C-9BE30BD7BF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0E946B-10B7-43AE-96DF-D1C1135354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17694-BB6D-2EDE-68DB-2EA3A7EFE1F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7ED10-666D-4975-79E1-D5F59C25BFA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52278-A7F8-032F-9652-B0060C1C17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A45E0F-D76A-4720-86C9-780C70DEFB4C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2523-2BCB-9D85-5CA6-6F356BAC6E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FCB2-84A7-B55D-64B3-60C378359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4B6524-2A81-476D-A720-2D8251A307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1BCD-C370-5360-1D6A-162755D9C2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4A2A-A307-C0C0-6AB9-4437C2C4588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447A-B0BF-152E-8903-F2298ED4F2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B723A-136E-4BC3-ADA9-348789FD35A8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147A-66EC-154A-9070-B067F92B8A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A4AD-552C-C5A9-E364-F5EDB50C9F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57A0C4-903E-476C-8B7E-8E83D47575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99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92A6-6A65-8D9D-FC82-C788D9F5D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91CEF-3566-C2FD-80EC-1F98C9CF91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9ABD8-D4F7-0C41-5B19-AC9E57ADB0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82F2F-445F-4733-8BA2-0878BEAD8AD6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FBA26-F242-6840-8BA6-0C6305207F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38A7-D350-1EDE-5228-AF6693F499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48988A-7AA0-4918-8FA7-2F40F7FD23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B39C-DD22-0A05-35B2-2FCFF1132A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BD0E-1650-96F5-BE64-1F4BA23DF0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CBCBF-63F7-4B4E-5F09-72316384C65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FB8-EF8C-A044-1A0A-42D2FD8B23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647266-86F7-4AA4-8603-6EA69A38A2BF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002C8-A118-61CB-6464-F902422590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0B7EB-D29E-01AD-8035-6EC79099FF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966956-4421-4C72-AD36-794BB1F3F1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80AA-1922-08BF-6F61-950153B92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B2FFB-8D10-58B0-7405-6677928C5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E8CF4-19A4-DF8F-764D-8ADF7D72195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1C8F6-63D7-D7E0-45D7-0F328BE9BB0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2D5D3-44C4-12B6-BE68-C6A11088640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E289D-430B-738F-3455-2584060E6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60246-88EB-40DF-A0DB-B06485B0C52C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CA3BA-22E6-CA4D-F435-D032D3BBE5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8121C-CFCB-6BF5-51AA-0A30292F4A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98889-7C82-4EC9-9443-3B3490617A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9C25-54C0-B1AA-76AD-095684A5F9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2EA60-203E-385A-5572-2FA3D94A76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87D4F-388D-43EF-B2CE-D1FF0F7B4F65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C273E-F12D-CE9F-498D-49A348732A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E3EF6-59AD-EA10-E596-711768D562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F14C1-DD74-44F0-A25E-A62C63BB9E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72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A328B-0AA9-4947-43C1-9AD02ACC1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BB76D-C353-4B48-9231-17EB7D5AF63A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15D9B-76C8-97AA-F9C8-ECA34DE9AF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0EB47-E1C2-A052-C529-8ED92B2BA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6BD44D-B59D-492D-9AE0-CEC47055AD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11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2986-8E17-6352-F398-872CB01329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09A6-FEE2-3C4E-43B5-535F7AA7C0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3F0AD-4760-E902-1171-D5C731AAB2D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73B7-E262-A905-0B29-3796DBC8E4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A5DC8-C6E1-4A57-BE93-4D533AB6F75B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13D31-AEF6-CE2E-E17D-6F0271E848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4EDC4-F7A2-A4C7-24AD-FBBBBEFB66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32E82-2B35-4F2B-90B2-8B5DF4DCC6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EC0B-49D7-85C2-C901-582CF457EC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C8B0E-F7D5-843A-D742-16D95361582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BE26A-C9E9-FA27-A0BD-8FC858C0A76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8D86C-6971-6CBC-DDE6-B07B07B275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A4325-101B-4C06-BAD8-E193222C9ACD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C068-34A9-AE4A-A861-DFF3816FA3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942EB-17FA-BE69-D3CD-FE8B07F4C5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F39F29-CAE6-4E8B-9C6E-B44E2BA864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87EE2-91BD-430F-236A-D50F3982A9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1851D-AD03-0509-CCE9-CAA59124B0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13B6F-66FF-B0ED-0DE8-341C8742287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F4BFE2B-4139-481C-8F17-3BDF07E55CFD}" type="datetime1">
              <a:rPr lang="en-US"/>
              <a:pPr lvl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D1FCB-FF65-F9D6-6C0D-2A1180FB151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AB064-1F0B-6EDA-70DE-B517F1B8EC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2972D2E-3334-4AAF-A586-A08236AAAFC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.edu/graduate/current/graddegreq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.edu/graduate/documents/form5B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BA1D7A-2FC0-1855-485C-81E8DD2EB6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993" y="2418734"/>
            <a:ext cx="9144000" cy="109122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Function follows Form</a:t>
            </a:r>
          </a:p>
        </p:txBody>
      </p:sp>
      <p:sp>
        <p:nvSpPr>
          <p:cNvPr id="4" name="Scroll: Horizontal 7" descr="The whos, wheres, hows, whys, and whens of all the forms graduate students need to submit at S U N Y E S F">
            <a:extLst>
              <a:ext uri="{FF2B5EF4-FFF2-40B4-BE49-F238E27FC236}">
                <a16:creationId xmlns:a16="http://schemas.microsoft.com/office/drawing/2014/main" id="{2DD94197-F02E-FF66-94E3-174780286E5B}"/>
              </a:ext>
            </a:extLst>
          </p:cNvPr>
          <p:cNvSpPr/>
          <p:nvPr/>
        </p:nvSpPr>
        <p:spPr>
          <a:xfrm>
            <a:off x="1283104" y="3255958"/>
            <a:ext cx="9625779" cy="16557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D0CECE"/>
          </a:solidFill>
          <a:ln w="12701" cap="flat">
            <a:solidFill>
              <a:srgbClr val="76717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0B1F020-7F8F-5757-9B50-58EED4F2E8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The </a:t>
            </a:r>
            <a:r>
              <a:rPr lang="en-US" dirty="0" err="1"/>
              <a:t>Whos</a:t>
            </a:r>
            <a:r>
              <a:rPr lang="en-US" dirty="0"/>
              <a:t>, </a:t>
            </a:r>
            <a:r>
              <a:rPr lang="en-US" dirty="0" err="1"/>
              <a:t>Wheres</a:t>
            </a:r>
            <a:r>
              <a:rPr lang="en-US" dirty="0"/>
              <a:t>, </a:t>
            </a:r>
            <a:r>
              <a:rPr lang="en-US" dirty="0" err="1"/>
              <a:t>Hows</a:t>
            </a:r>
            <a:r>
              <a:rPr lang="en-US" dirty="0"/>
              <a:t>, Whys and </a:t>
            </a:r>
            <a:r>
              <a:rPr lang="en-US" dirty="0" err="1"/>
              <a:t>Whens</a:t>
            </a:r>
            <a:r>
              <a:rPr lang="en-US" dirty="0"/>
              <a:t> of All the Forms Graduate Students Need to Submit at SUNY ESF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age of Form 5 B for the request of appoint defense of thesis examination committee.">
            <a:extLst>
              <a:ext uri="{FF2B5EF4-FFF2-40B4-BE49-F238E27FC236}">
                <a16:creationId xmlns:a16="http://schemas.microsoft.com/office/drawing/2014/main" id="{4EF1CF61-B096-8B36-96A4-A50B7448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63" y="1381729"/>
            <a:ext cx="4118264" cy="532951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0A60F0F-112E-B5E4-CE7B-AAE4C6578440}"/>
              </a:ext>
            </a:extLst>
          </p:cNvPr>
          <p:cNvSpPr txBox="1"/>
          <p:nvPr/>
        </p:nvSpPr>
        <p:spPr>
          <a:xfrm>
            <a:off x="6203373" y="1381729"/>
            <a:ext cx="4499263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44324"/>
                </a:solidFill>
                <a:uFillTx/>
                <a:latin typeface="Impact" pitchFamily="34"/>
              </a:rPr>
              <a:t>Committee Structure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Thesis Defense:  Committee (major professor plus at least two steering committee members), one examiner, and the chair</a:t>
            </a:r>
            <a:r>
              <a:rPr lang="en-US" sz="2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Dissertation Defense:  Committee, two examiners, and the chair.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984F5D-379B-D811-013A-5C1592990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5E95D7-1F3B-F29F-C0C6-BA6D58E86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394" y="194470"/>
            <a:ext cx="10515600" cy="132555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Defense Committee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36E03C-E87C-D134-F939-2BD2ED72D4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394" y="194470"/>
            <a:ext cx="10515600" cy="132555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Defense Examiner</a:t>
            </a:r>
          </a:p>
        </p:txBody>
      </p:sp>
      <p:pic>
        <p:nvPicPr>
          <p:cNvPr id="3" name="Picture 3" descr="Image of Form 5 B. Request to appoint defense of thesis examination committee. An arrow is pointing towards the section with examiners. An explanation for that section is available on the right of the image.">
            <a:extLst>
              <a:ext uri="{FF2B5EF4-FFF2-40B4-BE49-F238E27FC236}">
                <a16:creationId xmlns:a16="http://schemas.microsoft.com/office/drawing/2014/main" id="{39089073-2A6C-F8F3-2373-0D45021E7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18" y="1301035"/>
            <a:ext cx="4187970" cy="5419721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cxnSp>
        <p:nvCxnSpPr>
          <p:cNvPr id="4" name="Straight Arrow Connector 2" descr="An arrow pointing out the section for adding the name of examiner or examiners.">
            <a:extLst>
              <a:ext uri="{FF2B5EF4-FFF2-40B4-BE49-F238E27FC236}">
                <a16:creationId xmlns:a16="http://schemas.microsoft.com/office/drawing/2014/main" id="{52A03940-41B3-5948-FAF8-DE09812ADF0B}"/>
              </a:ext>
            </a:extLst>
          </p:cNvPr>
          <p:cNvCxnSpPr/>
          <p:nvPr/>
        </p:nvCxnSpPr>
        <p:spPr>
          <a:xfrm flipV="1">
            <a:off x="3943349" y="3553696"/>
            <a:ext cx="2914651" cy="761996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headEnd type="arrow"/>
          </a:ln>
        </p:spPr>
      </p:cxnSp>
      <p:sp>
        <p:nvSpPr>
          <p:cNvPr id="5" name="TextBox 5">
            <a:extLst>
              <a:ext uri="{FF2B5EF4-FFF2-40B4-BE49-F238E27FC236}">
                <a16:creationId xmlns:a16="http://schemas.microsoft.com/office/drawing/2014/main" id="{0109C009-FE1C-8DBF-F43E-E3534D603DA5}"/>
              </a:ext>
            </a:extLst>
          </p:cNvPr>
          <p:cNvSpPr txBox="1"/>
          <p:nvPr/>
        </p:nvSpPr>
        <p:spPr>
          <a:xfrm>
            <a:off x="6979916" y="2177011"/>
            <a:ext cx="3688076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examiner reads the thesis/dissertation and participates fully in the oral exam but is not involved in the actual supervision of the thesis/dissertation.  Examiner information must be included in the 5b (including email address, if not ESF faculty).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91D4D8-6F40-417C-90B3-93EF48B7D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A04BBD-A4A1-3895-ECDF-6620BAF493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Defense logistics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4AA044-3F0D-43C7-3A8C-18E300F481E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The defense usually lasts two hours, and it is expected that all committee members stay through its entirety.</a:t>
            </a:r>
          </a:p>
          <a:p>
            <a:pPr lvl="0"/>
            <a:r>
              <a:rPr lang="en-US"/>
              <a:t>Students are required to submit their thesis or dissertation to all committee members at least 14 days prior to the defense.</a:t>
            </a:r>
          </a:p>
          <a:p>
            <a:pPr lvl="0"/>
            <a:r>
              <a:rPr lang="en-US"/>
              <a:t>Within five days of oral defense, the major professor confirms with committee that oral defense should proceed as scheduled.</a:t>
            </a:r>
          </a:p>
          <a:p>
            <a:pPr lvl="0"/>
            <a:r>
              <a:rPr lang="en-US"/>
              <a:t>Students may invite one other student to serve as a silent observer during the defense.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5F0AA1-B507-84E0-05CB-0AD2A880F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1B3EF1-FD3E-78A0-5168-87CD55B640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Final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11AA75-FD1E-FA97-055B-B53AD2973A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5b triggers a series of emails and forms which walk M.S. and Ph.D. students through the necessary steps to graduation</a:t>
            </a:r>
          </a:p>
          <a:p>
            <a:pPr lvl="0"/>
            <a:r>
              <a:rPr lang="en-US"/>
              <a:t>Capstone seminar is required for all MS and PhD degrees and </a:t>
            </a:r>
            <a:r>
              <a:rPr lang="en-US" b="1"/>
              <a:t>usually</a:t>
            </a:r>
            <a:r>
              <a:rPr lang="en-US"/>
              <a:t> for MPS, MF, and MLA degrees</a:t>
            </a:r>
          </a:p>
          <a:p>
            <a:pPr lvl="0"/>
            <a:r>
              <a:rPr lang="en-US"/>
              <a:t>The capstone lasts approximately one hour and usually immediately precedes the defense.  It is the student’s responsibility to coordinate the date, time, and location of the capstone with the </a:t>
            </a:r>
            <a:r>
              <a:rPr lang="en-US" b="1"/>
              <a:t>department</a:t>
            </a:r>
            <a:r>
              <a:rPr lang="en-US"/>
              <a:t>, not The Graduate School</a:t>
            </a:r>
          </a:p>
          <a:p>
            <a:pPr lvl="0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13735B-056F-909A-2417-66C913C4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  <p:pic>
        <p:nvPicPr>
          <p:cNvPr id="6" name="Graphic 5" descr="Graduation cap with solid fill">
            <a:extLst>
              <a:ext uri="{FF2B5EF4-FFF2-40B4-BE49-F238E27FC236}">
                <a16:creationId xmlns:a16="http://schemas.microsoft.com/office/drawing/2014/main" id="{2E6A39CC-09E0-3B51-928D-037258EE7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1863">
            <a:off x="7987722" y="295726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34F5A8-5DFC-312C-09FF-511FAE1770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Petitions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56736B-90ED-AE72-483D-67FB937EC85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 petition is the official way to request action on academic matters that are </a:t>
            </a:r>
            <a:r>
              <a:rPr lang="en-US" i="1" dirty="0"/>
              <a:t>not routine</a:t>
            </a:r>
            <a:r>
              <a:rPr lang="en-US" dirty="0"/>
              <a:t>. The petition serves as the written record of the action taken on a request and serves to notify the petitioner, their faculty advisor, and the Registrar of the action taken. </a:t>
            </a:r>
          </a:p>
          <a:p>
            <a:pPr lvl="1"/>
            <a:r>
              <a:rPr lang="en-US" dirty="0"/>
              <a:t>Form 4 – Revising Existing 3b</a:t>
            </a:r>
          </a:p>
          <a:p>
            <a:pPr lvl="1"/>
            <a:r>
              <a:rPr lang="en-US" dirty="0"/>
              <a:t>Petition for Extension of Time Limit for Degree Completion</a:t>
            </a:r>
          </a:p>
          <a:p>
            <a:pPr lvl="1"/>
            <a:r>
              <a:rPr lang="en-US" dirty="0"/>
              <a:t>General Petition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8F57EB-0493-39FA-E5BA-D6FFF232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2161EC-AB38-7143-4053-C4ED8DFD54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Graduate Forms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C0111F-67F3-6DC0-EAFB-3C4595BD56D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 complete list of fillable forms is found on the Grad School’s webpage: </a:t>
            </a:r>
            <a:r>
              <a:rPr lang="en-US" dirty="0">
                <a:hlinkClick r:id="rId2"/>
              </a:rPr>
              <a:t>https://www.esf.edu/graduate/current/graddegreq.htm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EB-specific forms are found on the departmental webpage: https://www.esf.edu/efb/graduate/forms.htm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B0693-BD0B-DCF8-A4D9-87C1F3FA2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7CD74F-73C1-3F54-5A7D-38403254E6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Why Forms?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4FE07A-C191-3E69-F384-F290F6B0CF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Collect information for quality assurance</a:t>
            </a:r>
          </a:p>
          <a:p>
            <a:pPr lvl="0"/>
            <a:r>
              <a:rPr lang="en-US" dirty="0"/>
              <a:t>Monitor (and ensure) student progress</a:t>
            </a:r>
          </a:p>
          <a:p>
            <a:pPr lvl="0"/>
            <a:r>
              <a:rPr lang="en-US" dirty="0"/>
              <a:t>Assure adherence to Grad School policies and procedures</a:t>
            </a:r>
          </a:p>
          <a:p>
            <a:pPr lvl="0"/>
            <a:r>
              <a:rPr lang="en-US" dirty="0"/>
              <a:t>Allow departmental and Grad school oversight and input</a:t>
            </a:r>
          </a:p>
          <a:p>
            <a:pPr lvl="0"/>
            <a:r>
              <a:rPr lang="en-US" dirty="0"/>
              <a:t>Facilitate </a:t>
            </a:r>
            <a:r>
              <a:rPr lang="en-US" u="sng" dirty="0"/>
              <a:t>common understanding</a:t>
            </a:r>
            <a:r>
              <a:rPr lang="en-US" dirty="0"/>
              <a:t> between student, steering committee and department 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Timeline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7CDD3E-F53B-B476-F700-DA58FBE1A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E7E6E6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041700-F8E9-0FDC-EFE3-2C59557A07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“Foundational” Forms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67CCB5-F47F-FC74-2F34-3D6D6F09C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725284"/>
              </p:ext>
            </p:extLst>
          </p:nvPr>
        </p:nvGraphicFramePr>
        <p:xfrm>
          <a:off x="723903" y="1974854"/>
          <a:ext cx="10258424" cy="4023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71677">
                  <a:extLst>
                    <a:ext uri="{9D8B030D-6E8A-4147-A177-3AD203B41FA5}">
                      <a16:colId xmlns:a16="http://schemas.microsoft.com/office/drawing/2014/main" val="4081691451"/>
                    </a:ext>
                  </a:extLst>
                </a:gridCol>
                <a:gridCol w="2062319">
                  <a:extLst>
                    <a:ext uri="{9D8B030D-6E8A-4147-A177-3AD203B41FA5}">
                      <a16:colId xmlns:a16="http://schemas.microsoft.com/office/drawing/2014/main" val="110689427"/>
                    </a:ext>
                  </a:extLst>
                </a:gridCol>
                <a:gridCol w="4924428">
                  <a:extLst>
                    <a:ext uri="{9D8B030D-6E8A-4147-A177-3AD203B41FA5}">
                      <a16:colId xmlns:a16="http://schemas.microsoft.com/office/drawing/2014/main" val="925542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latin typeface="Calibri"/>
                        </a:rPr>
                        <a:t>Form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latin typeface="Calibri"/>
                        </a:rPr>
                        <a:t>Degree/Program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latin typeface="Calibri"/>
                        </a:rPr>
                        <a:t>Due Date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14708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lvl="0"/>
                      <a:r>
                        <a:rPr lang="en-US" dirty="0">
                          <a:latin typeface="Calibri"/>
                        </a:rPr>
                        <a:t>Steering Committee Appt (2a)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FT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Steering committee established and met by end of 3</a:t>
                      </a:r>
                      <a:r>
                        <a:rPr lang="en-US" baseline="30000">
                          <a:latin typeface="Calibri"/>
                        </a:rPr>
                        <a:t>rd</a:t>
                      </a:r>
                      <a:r>
                        <a:rPr lang="en-US">
                          <a:latin typeface="Calibri"/>
                        </a:rPr>
                        <a:t> semester.  1</a:t>
                      </a:r>
                      <a:r>
                        <a:rPr lang="en-US" baseline="30000">
                          <a:latin typeface="Calibri"/>
                        </a:rPr>
                        <a:t>st</a:t>
                      </a:r>
                      <a:r>
                        <a:rPr lang="en-US">
                          <a:latin typeface="Calibri"/>
                        </a:rPr>
                        <a:t> or 2</a:t>
                      </a:r>
                      <a:r>
                        <a:rPr lang="en-US" baseline="30000">
                          <a:latin typeface="Calibri"/>
                        </a:rPr>
                        <a:t>nd</a:t>
                      </a:r>
                      <a:r>
                        <a:rPr lang="en-US">
                          <a:latin typeface="Calibri"/>
                        </a:rPr>
                        <a:t> semester recommended.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649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PT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After 12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695203"/>
                  </a:ext>
                </a:extLst>
              </a:tr>
              <a:tr h="123608">
                <a:tc rowSpan="3"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Program of Study (3b)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M.P.S.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By end of 1</a:t>
                      </a:r>
                      <a:r>
                        <a:rPr lang="en-US" baseline="30000">
                          <a:latin typeface="Calibri"/>
                        </a:rPr>
                        <a:t>st</a:t>
                      </a:r>
                      <a:r>
                        <a:rPr lang="en-US">
                          <a:latin typeface="Calibri"/>
                        </a:rPr>
                        <a:t>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42083"/>
                  </a:ext>
                </a:extLst>
              </a:tr>
              <a:tr h="242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End of 3</a:t>
                      </a:r>
                      <a:r>
                        <a:rPr lang="en-US" baseline="30000">
                          <a:latin typeface="Calibri"/>
                        </a:rPr>
                        <a:t>rd</a:t>
                      </a:r>
                      <a:r>
                        <a:rPr lang="en-US">
                          <a:latin typeface="Calibri"/>
                        </a:rPr>
                        <a:t> semester.  Recommend develop during 1</a:t>
                      </a:r>
                      <a:r>
                        <a:rPr lang="en-US" baseline="30000">
                          <a:latin typeface="Calibri"/>
                        </a:rPr>
                        <a:t>st</a:t>
                      </a:r>
                      <a:r>
                        <a:rPr lang="en-US">
                          <a:latin typeface="Calibri"/>
                        </a:rPr>
                        <a:t> semester and  file with Grad School in 2</a:t>
                      </a:r>
                      <a:r>
                        <a:rPr lang="en-US" baseline="30000">
                          <a:latin typeface="Calibri"/>
                        </a:rPr>
                        <a:t>nd</a:t>
                      </a:r>
                      <a:r>
                        <a:rPr lang="en-US">
                          <a:latin typeface="Calibri"/>
                        </a:rPr>
                        <a:t>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42542"/>
                  </a:ext>
                </a:extLst>
              </a:tr>
              <a:tr h="123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End of 3</a:t>
                      </a:r>
                      <a:r>
                        <a:rPr lang="en-US" baseline="30000">
                          <a:latin typeface="Calibri"/>
                        </a:rPr>
                        <a:t>rd</a:t>
                      </a:r>
                      <a:r>
                        <a:rPr lang="en-US">
                          <a:latin typeface="Calibri"/>
                        </a:rPr>
                        <a:t> semester.  Must be completed before candidacy.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728322"/>
                  </a:ext>
                </a:extLst>
              </a:tr>
              <a:tr h="185422">
                <a:tc rowSpan="2"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2 semesters before defense of thesis.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05740"/>
                  </a:ext>
                </a:extLst>
              </a:tr>
              <a:tr h="185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>
                          <a:latin typeface="Calibri"/>
                        </a:rPr>
                        <a:t>Ph.D.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latin typeface="Calibri"/>
                        </a:rPr>
                        <a:t>To achieve candidacy.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45476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0F78290F-84BC-F09A-37B2-ABDA061A6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of Form 2 A for appointment of major professor and steering committee">
            <a:extLst>
              <a:ext uri="{FF2B5EF4-FFF2-40B4-BE49-F238E27FC236}">
                <a16:creationId xmlns:a16="http://schemas.microsoft.com/office/drawing/2014/main" id="{E16C1301-EAE9-58C2-1033-52EB110D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96" y="1044901"/>
            <a:ext cx="4269795" cy="5525625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B17BD83-59A8-7EB3-522F-83C7AE242F8D}"/>
              </a:ext>
            </a:extLst>
          </p:cNvPr>
          <p:cNvSpPr txBox="1"/>
          <p:nvPr/>
        </p:nvSpPr>
        <p:spPr>
          <a:xfrm>
            <a:off x="5539543" y="1044901"/>
            <a:ext cx="5759159" cy="53553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68629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Major Professor </a:t>
            </a:r>
          </a:p>
          <a:p>
            <a:pPr marL="92583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Primary advisor</a:t>
            </a:r>
          </a:p>
          <a:p>
            <a:pPr marL="92583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May change with 2a</a:t>
            </a:r>
          </a:p>
          <a:p>
            <a:pPr marL="92583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Must be ESF faculty member in your department</a:t>
            </a:r>
          </a:p>
          <a:p>
            <a:pPr marL="92583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May list co-major professor</a:t>
            </a:r>
          </a:p>
          <a:p>
            <a:pPr marL="468629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Steering Committee</a:t>
            </a:r>
          </a:p>
          <a:p>
            <a:pPr marL="92583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 for research degrees</a:t>
            </a:r>
          </a:p>
          <a:p>
            <a:pPr marL="92583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 for professional degrees</a:t>
            </a:r>
          </a:p>
          <a:p>
            <a:pPr marL="925830" marR="0" lvl="1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May include other qualified people such as faculty at other schools or recognized professionals</a:t>
            </a:r>
          </a:p>
          <a:p>
            <a:pPr marL="468629" marR="0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Committee must be approved by Department Chair or Grad Coordinator, depending upon dept policy/convention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2A3B47-BF06-1E65-CE8D-7EF2FB428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AC25A-6DC4-50ED-45C8-DC39E33063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5075" y="287474"/>
            <a:ext cx="10515600" cy="13255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44324"/>
                </a:solidFill>
                <a:effectLst/>
                <a:uLnTx/>
                <a:uFillTx/>
                <a:latin typeface="Impact" pitchFamily="34"/>
                <a:ea typeface="+mn-ea"/>
                <a:cs typeface="+mn-cs"/>
              </a:rPr>
              <a:t>Appointment of Committee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E5627D-418B-00AC-1C99-8DE0FF32F8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Steering Committee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18E184-32F7-9B02-9A61-2C2DE7B5C8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1479554"/>
          </a:xfrm>
        </p:spPr>
        <p:txBody>
          <a:bodyPr/>
          <a:lstStyle/>
          <a:p>
            <a:pPr lvl="0"/>
            <a:r>
              <a:rPr lang="en-US" sz="2600"/>
              <a:t>MP, with assistance of steering committee, </a:t>
            </a:r>
            <a:r>
              <a:rPr lang="en-US" sz="2600" i="1"/>
              <a:t>guides your coursework and research (or project) and serves as your final examining committee</a:t>
            </a:r>
          </a:p>
          <a:p>
            <a:pPr lvl="0"/>
            <a:r>
              <a:rPr lang="en-US" sz="2600"/>
              <a:t>Student should consult with MP for selection of steering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C8E88-7EF0-DE71-A6E6-3AFD3D10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6953" y="3429000"/>
            <a:ext cx="7400925" cy="32070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EB43990-DD19-0E52-95FA-CA0575E69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21F717-04F4-81BD-9918-B7365EE024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87312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Program of Study</a:t>
            </a:r>
          </a:p>
        </p:txBody>
      </p:sp>
      <p:pic>
        <p:nvPicPr>
          <p:cNvPr id="5" name="Picture 6" descr="Image of Form 3 B for graduate student program of study. Master of Science is marked by a blue oval. ">
            <a:extLst>
              <a:ext uri="{FF2B5EF4-FFF2-40B4-BE49-F238E27FC236}">
                <a16:creationId xmlns:a16="http://schemas.microsoft.com/office/drawing/2014/main" id="{1F8DD8E2-F8E9-C751-FD8B-F9D9D40A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71" y="1330323"/>
            <a:ext cx="3179615" cy="41148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7" name="Oval 11" descr="Master of Science">
            <a:extLst>
              <a:ext uri="{FF2B5EF4-FFF2-40B4-BE49-F238E27FC236}">
                <a16:creationId xmlns:a16="http://schemas.microsoft.com/office/drawing/2014/main" id="{B211EFC3-67ED-3004-0621-B78AF189B1AF}"/>
              </a:ext>
            </a:extLst>
          </p:cNvPr>
          <p:cNvSpPr/>
          <p:nvPr/>
        </p:nvSpPr>
        <p:spPr>
          <a:xfrm>
            <a:off x="2038353" y="1752603"/>
            <a:ext cx="1009653" cy="3429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8" descr="Image of Form 3 B for graduate student program of study. Section for total number of course work credit is marked by a blue oval. ">
            <a:extLst>
              <a:ext uri="{FF2B5EF4-FFF2-40B4-BE49-F238E27FC236}">
                <a16:creationId xmlns:a16="http://schemas.microsoft.com/office/drawing/2014/main" id="{62230BC2-754A-8DE5-6C32-91E977690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946" y="1330323"/>
            <a:ext cx="3179615" cy="41148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8" name="Oval 12" descr="Space for students to fill out total number of credits">
            <a:extLst>
              <a:ext uri="{FF2B5EF4-FFF2-40B4-BE49-F238E27FC236}">
                <a16:creationId xmlns:a16="http://schemas.microsoft.com/office/drawing/2014/main" id="{CF71D52F-B1D8-3525-6424-E7C754BBB4D1}"/>
              </a:ext>
            </a:extLst>
          </p:cNvPr>
          <p:cNvSpPr/>
          <p:nvPr/>
        </p:nvSpPr>
        <p:spPr>
          <a:xfrm>
            <a:off x="6029325" y="4295778"/>
            <a:ext cx="1362071" cy="6191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10" descr="Image of Form 3 B for graduate student program of study. The section for signature of major professor, student, and steering committee member is  marked by a blue oval. ">
            <a:extLst>
              <a:ext uri="{FF2B5EF4-FFF2-40B4-BE49-F238E27FC236}">
                <a16:creationId xmlns:a16="http://schemas.microsoft.com/office/drawing/2014/main" id="{64AE86E9-584C-85B0-DA8C-E340DF820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821" y="1330323"/>
            <a:ext cx="3179615" cy="41148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10" name="Oval 14" descr="The section for signature of major professor, student, and steering committee members">
            <a:extLst>
              <a:ext uri="{FF2B5EF4-FFF2-40B4-BE49-F238E27FC236}">
                <a16:creationId xmlns:a16="http://schemas.microsoft.com/office/drawing/2014/main" id="{585A3535-E53C-45F3-E39E-4BCB1E171BE2}"/>
              </a:ext>
            </a:extLst>
          </p:cNvPr>
          <p:cNvSpPr/>
          <p:nvPr/>
        </p:nvSpPr>
        <p:spPr>
          <a:xfrm>
            <a:off x="7741923" y="3169923"/>
            <a:ext cx="3058155" cy="10159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5B1C72E-9794-3B48-F5E6-AD5C1088D2DB}"/>
              </a:ext>
            </a:extLst>
          </p:cNvPr>
          <p:cNvSpPr txBox="1"/>
          <p:nvPr/>
        </p:nvSpPr>
        <p:spPr>
          <a:xfrm>
            <a:off x="684071" y="5657849"/>
            <a:ext cx="1032336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mbria" pitchFamily="18"/>
              </a:rPr>
              <a:t>Grad students may transfer 6 non-degree credits. Ph.D.s may also transfer 30 credits from Master’s program. Must </a:t>
            </a:r>
            <a:r>
              <a:rPr lang="en-US" sz="24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  <a:ea typeface="Cambria" pitchFamily="18"/>
              </a:rPr>
              <a:t>petition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mbria" pitchFamily="18"/>
              </a:rPr>
              <a:t> to add. 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388D653-1670-7CDA-592F-1907988DD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D9D9D9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F3BE434-B40F-72D7-2008-CCE320155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439397" cy="1044571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Time Limits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94BCE1-77EE-DEFA-68A2-9D935D6AEC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3" y="1486101"/>
            <a:ext cx="7000875" cy="4351336"/>
          </a:xfrm>
        </p:spPr>
        <p:txBody>
          <a:bodyPr/>
          <a:lstStyle/>
          <a:p>
            <a:pPr lvl="0"/>
            <a:r>
              <a:rPr lang="en-US"/>
              <a:t>Master’s students must complete all requirements for degree within 3 years of matriculation or they may be withdrawn from graduate study.</a:t>
            </a:r>
          </a:p>
          <a:p>
            <a:pPr lvl="0"/>
            <a:r>
              <a:rPr lang="en-US"/>
              <a:t>Doctoral students must complete candidacy 1 year prior to defense or 3 years after matriculation.  They must successfully complete all degree requirements within 7 years of matriculation or may be required to re-take candidacy exam.</a:t>
            </a:r>
          </a:p>
        </p:txBody>
      </p:sp>
      <p:pic>
        <p:nvPicPr>
          <p:cNvPr id="5" name="Content Placeholder 5" descr="Silver stopwatch">
            <a:extLst>
              <a:ext uri="{FF2B5EF4-FFF2-40B4-BE49-F238E27FC236}">
                <a16:creationId xmlns:a16="http://schemas.microsoft.com/office/drawing/2014/main" id="{F02B5EC4-34F3-21BF-7533-0EB1644CC8BF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7734296" y="3661769"/>
            <a:ext cx="3700622" cy="2859685"/>
          </a:xfr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8FEDF95-2ED0-3F0A-821C-279F2DD4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A00C7B-CCFD-6347-FD85-4B005631D2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44324"/>
                </a:solidFill>
                <a:latin typeface="Impact" pitchFamily="34"/>
              </a:rPr>
              <a:t>Defense Chair Appointment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807AF2-6299-8838-1A11-4E8FDCA5AC2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sz="2400" dirty="0"/>
              <a:t>Finishing MS students and PhD candidates should submit </a:t>
            </a:r>
            <a:r>
              <a:rPr lang="en-US" sz="2400" b="1" dirty="0">
                <a:hlinkClick r:id="rId3"/>
              </a:rPr>
              <a:t>form 5B </a:t>
            </a:r>
            <a:r>
              <a:rPr lang="en-US" sz="2400" dirty="0"/>
              <a:t>requesting appointment of an exam committee about three to four weeks into the semester. 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Must have approved 2A and 3B forms on file. </a:t>
            </a:r>
          </a:p>
          <a:p>
            <a:pPr lvl="0">
              <a:lnSpc>
                <a:spcPct val="80000"/>
              </a:lnSpc>
            </a:pPr>
            <a:endParaRPr lang="en-US" sz="2400" dirty="0"/>
          </a:p>
          <a:p>
            <a:pPr lvl="0">
              <a:lnSpc>
                <a:spcPct val="80000"/>
              </a:lnSpc>
            </a:pPr>
            <a:r>
              <a:rPr lang="en-US" sz="2400" dirty="0"/>
              <a:t>The Grad School will appoint an exam chair who will: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manage the defense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ensure its integrity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represent the interests of both the student and faculty</a:t>
            </a:r>
          </a:p>
          <a:p>
            <a:pPr lvl="0">
              <a:lnSpc>
                <a:spcPct val="80000"/>
              </a:lnSpc>
            </a:pPr>
            <a:endParaRPr lang="en-US" sz="2400" dirty="0"/>
          </a:p>
          <a:p>
            <a:pPr lvl="0">
              <a:lnSpc>
                <a:spcPct val="80000"/>
              </a:lnSpc>
            </a:pPr>
            <a:r>
              <a:rPr lang="en-US" sz="2400" dirty="0"/>
              <a:t>Professional master’s students who do not have a defense will need to notify The Grad School that they will be graduating by answering graduation survey</a:t>
            </a:r>
          </a:p>
          <a:p>
            <a:pPr lvl="0">
              <a:lnSpc>
                <a:spcPct val="80000"/>
              </a:lnSpc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063148-8A5F-76B8-4EAE-E587EA79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3405" y="0"/>
            <a:ext cx="668590" cy="6858000"/>
          </a:xfrm>
          <a:prstGeom prst="rect">
            <a:avLst/>
          </a:prstGeom>
          <a:solidFill>
            <a:srgbClr val="04432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55F5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968</Words>
  <Application>Microsoft Office PowerPoint</Application>
  <PresentationFormat>Widescreen</PresentationFormat>
  <Paragraphs>101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Office Theme</vt:lpstr>
      <vt:lpstr>Function follows Form</vt:lpstr>
      <vt:lpstr>Graduate Forms</vt:lpstr>
      <vt:lpstr>Why Forms?</vt:lpstr>
      <vt:lpstr>“Foundational” Forms</vt:lpstr>
      <vt:lpstr>Appointment of Committee</vt:lpstr>
      <vt:lpstr>Steering Committee</vt:lpstr>
      <vt:lpstr>Program of Study</vt:lpstr>
      <vt:lpstr>Time Limits</vt:lpstr>
      <vt:lpstr>Defense Chair Appointment</vt:lpstr>
      <vt:lpstr>Defense Committee</vt:lpstr>
      <vt:lpstr>Defense Examiner</vt:lpstr>
      <vt:lpstr>Defense logistics</vt:lpstr>
      <vt:lpstr>Final Steps</vt:lpstr>
      <vt:lpstr>Petitions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follows Form</dc:title>
  <dc:creator>Kimberly Armani</dc:creator>
  <cp:lastModifiedBy>Mona Maharjan</cp:lastModifiedBy>
  <cp:revision>40</cp:revision>
  <dcterms:created xsi:type="dcterms:W3CDTF">2022-09-23T13:36:21Z</dcterms:created>
  <dcterms:modified xsi:type="dcterms:W3CDTF">2022-10-03T16:32:21Z</dcterms:modified>
</cp:coreProperties>
</file>